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handoutMasterIdLst>
    <p:handoutMasterId r:id="rId21"/>
  </p:handoutMasterIdLst>
  <p:sldIdLst>
    <p:sldId id="256" r:id="rId5"/>
    <p:sldId id="269" r:id="rId6"/>
    <p:sldId id="270" r:id="rId7"/>
    <p:sldId id="260" r:id="rId8"/>
    <p:sldId id="271" r:id="rId9"/>
    <p:sldId id="276" r:id="rId10"/>
    <p:sldId id="273" r:id="rId11"/>
    <p:sldId id="272" r:id="rId12"/>
    <p:sldId id="274" r:id="rId13"/>
    <p:sldId id="275" r:id="rId14"/>
    <p:sldId id="277" r:id="rId15"/>
    <p:sldId id="268" r:id="rId16"/>
    <p:sldId id="279" r:id="rId17"/>
    <p:sldId id="280"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CC67F-8909-D628-71BE-D876E5334A37}" v="10" dt="2023-12-06T03:42:49.740"/>
    <p1510:client id="{23B5CA44-150D-CFBC-DBBC-7BA0E5E6D773}" v="1231" dt="2023-12-01T03:53:57.883"/>
    <p1510:client id="{39F62FD8-0C1F-DB08-0DE9-1E4F20DBBBAE}" v="822" dt="2023-11-27T23:23:26.176"/>
    <p1510:client id="{475A8134-F1B1-5D8E-46B2-555C598CD143}" v="118" dt="2023-11-30T19:44:01.094"/>
    <p1510:client id="{77D6AC28-B0D4-E505-736B-AF1DDD7C3786}" v="142" dt="2023-11-22T22:55:06.128"/>
    <p1510:client id="{87BF3540-29C7-176C-3713-0274382BFD72}" v="105" dt="2023-12-01T03:48:14.437"/>
    <p1510:client id="{8A08AE14-FB8B-AC12-73BC-EDDFB996A639}" v="344" dt="2023-11-24T20:43:11.695"/>
    <p1510:client id="{8E641078-A94F-412D-B8DF-F5EAF989966D}" v="161" dt="2023-11-20T20:03:48.813"/>
    <p1510:client id="{B3BBAF8A-52E0-431D-60B2-57E7D8EBAFF1}" v="265" dt="2023-12-06T03:43:25.271"/>
    <p1510:client id="{B4A51F86-7CEC-F7F0-6D06-2C3B4B3C9A16}" v="2" dt="2023-11-20T23:20:20.245"/>
    <p1510:client id="{DF83E5C0-5BCC-8E39-75B7-FF476FE26378}" v="470" dt="2023-12-01T03:54:37.604"/>
    <p1510:client id="{F5F2AE2C-8134-DE0D-A4E7-4EA3D676EE9F}" v="42" dt="2023-12-06T03:38:28.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a:t>Building a VPC</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a:t>Connecting VPC to MCN</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a:t>Using SDN with MCN</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Y="-15302" custLinFactNeighborX="-1589" custLinFactNeighborY="-100000"/>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X="0"/>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with solid fill"/>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oud with solid fill"/>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0"/>
          <a:ext cx="5283601" cy="857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259338" y="193263"/>
          <a:ext cx="471525" cy="471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990202" y="366"/>
          <a:ext cx="4293398" cy="85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733" tIns="90733" rIns="90733" bIns="90733" numCol="1" spcCol="1270" anchor="ctr" anchorCtr="0">
          <a:noAutofit/>
        </a:bodyPr>
        <a:lstStyle/>
        <a:p>
          <a:pPr marL="0" lvl="0" indent="0" algn="l" defTabSz="1111250">
            <a:lnSpc>
              <a:spcPct val="100000"/>
            </a:lnSpc>
            <a:spcBef>
              <a:spcPct val="0"/>
            </a:spcBef>
            <a:spcAft>
              <a:spcPct val="35000"/>
            </a:spcAft>
            <a:buNone/>
          </a:pPr>
          <a:r>
            <a:rPr lang="en-US" sz="2500" kern="1200"/>
            <a:t>Building a VPC</a:t>
          </a:r>
        </a:p>
      </dsp:txBody>
      <dsp:txXfrm>
        <a:off x="990202" y="366"/>
        <a:ext cx="4293398" cy="857318"/>
      </dsp:txXfrm>
    </dsp:sp>
    <dsp:sp modelId="{5DD1A591-E379-4123-AFEF-0E0E1C78A6C8}">
      <dsp:nvSpPr>
        <dsp:cNvPr id="0" name=""/>
        <dsp:cNvSpPr/>
      </dsp:nvSpPr>
      <dsp:spPr>
        <a:xfrm>
          <a:off x="0" y="1072014"/>
          <a:ext cx="5283601" cy="857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259338" y="1264910"/>
          <a:ext cx="471525" cy="4715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990202" y="1072014"/>
          <a:ext cx="4293398" cy="85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733" tIns="90733" rIns="90733" bIns="90733" numCol="1" spcCol="1270" anchor="ctr" anchorCtr="0">
          <a:noAutofit/>
        </a:bodyPr>
        <a:lstStyle/>
        <a:p>
          <a:pPr marL="0" lvl="0" indent="0" algn="l" defTabSz="1111250">
            <a:lnSpc>
              <a:spcPct val="100000"/>
            </a:lnSpc>
            <a:spcBef>
              <a:spcPct val="0"/>
            </a:spcBef>
            <a:spcAft>
              <a:spcPct val="35000"/>
            </a:spcAft>
            <a:buNone/>
          </a:pPr>
          <a:r>
            <a:rPr lang="en-US" sz="2500" kern="1200"/>
            <a:t>Connecting VPC to MCN</a:t>
          </a:r>
        </a:p>
      </dsp:txBody>
      <dsp:txXfrm>
        <a:off x="990202" y="1072014"/>
        <a:ext cx="4293398" cy="857318"/>
      </dsp:txXfrm>
    </dsp:sp>
    <dsp:sp modelId="{B231036C-5FBE-4605-8393-F1B6359EE169}">
      <dsp:nvSpPr>
        <dsp:cNvPr id="0" name=""/>
        <dsp:cNvSpPr/>
      </dsp:nvSpPr>
      <dsp:spPr>
        <a:xfrm>
          <a:off x="0" y="2143662"/>
          <a:ext cx="5283601" cy="857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259338" y="2336558"/>
          <a:ext cx="471525" cy="4715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990202" y="2143662"/>
          <a:ext cx="4293398" cy="85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733" tIns="90733" rIns="90733" bIns="90733" numCol="1" spcCol="1270" anchor="ctr" anchorCtr="0">
          <a:noAutofit/>
        </a:bodyPr>
        <a:lstStyle/>
        <a:p>
          <a:pPr marL="0" lvl="0" indent="0" algn="l" defTabSz="1111250">
            <a:lnSpc>
              <a:spcPct val="100000"/>
            </a:lnSpc>
            <a:spcBef>
              <a:spcPct val="0"/>
            </a:spcBef>
            <a:spcAft>
              <a:spcPct val="35000"/>
            </a:spcAft>
            <a:buNone/>
          </a:pPr>
          <a:r>
            <a:rPr lang="en-US" sz="2500" kern="1200"/>
            <a:t>Using SDN with MCN</a:t>
          </a:r>
        </a:p>
      </dsp:txBody>
      <dsp:txXfrm>
        <a:off x="990202" y="2143662"/>
        <a:ext cx="4293398" cy="8573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12/5/2023</a:t>
            </a:fld>
            <a:endParaRPr lang="en-US"/>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JEMINA:</a:t>
            </a:r>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Jem:</a:t>
            </a:r>
          </a:p>
          <a:p>
            <a:r>
              <a:rPr lang="en-US" dirty="0">
                <a:cs typeface="Calibri"/>
              </a:rPr>
              <a:t>Every VPC is isolated from other VPC which means working between VPC requires passing data over the internet. By peering, we eliminate the need to route across the internet, and instead communicate directly as if the VPC were in the same network.</a:t>
            </a:r>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a:p>
        </p:txBody>
      </p:sp>
    </p:spTree>
    <p:extLst>
      <p:ext uri="{BB962C8B-B14F-4D97-AF65-F5344CB8AC3E}">
        <p14:creationId xmlns:p14="http://schemas.microsoft.com/office/powerpoint/2010/main" val="348912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a:p>
        </p:txBody>
      </p:sp>
    </p:spTree>
    <p:extLst>
      <p:ext uri="{BB962C8B-B14F-4D97-AF65-F5344CB8AC3E}">
        <p14:creationId xmlns:p14="http://schemas.microsoft.com/office/powerpoint/2010/main" val="109730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a:p>
        </p:txBody>
      </p:sp>
    </p:spTree>
    <p:extLst>
      <p:ext uri="{BB962C8B-B14F-4D97-AF65-F5344CB8AC3E}">
        <p14:creationId xmlns:p14="http://schemas.microsoft.com/office/powerpoint/2010/main" val="22497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Darren: The key takeaway is firewall are SDN that handle external data to the </a:t>
            </a:r>
            <a:r>
              <a:rPr lang="en-US" err="1">
                <a:cs typeface="Calibri"/>
              </a:rPr>
              <a:t>vpc</a:t>
            </a:r>
            <a:r>
              <a:rPr lang="en-US">
                <a:cs typeface="Calibri"/>
              </a:rPr>
              <a:t> while security groups are internal to the </a:t>
            </a:r>
            <a:r>
              <a:rPr lang="en-US" err="1">
                <a:cs typeface="Calibri"/>
              </a:rPr>
              <a:t>vpc</a:t>
            </a:r>
            <a:r>
              <a:rPr lang="en-US">
                <a:cs typeface="Calibri"/>
              </a:rPr>
              <a:t>.</a:t>
            </a:r>
          </a:p>
          <a:p>
            <a:endParaRPr lang="en-US">
              <a:cs typeface="Calibri"/>
            </a:endParaRPr>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a:p>
        </p:txBody>
      </p:sp>
    </p:spTree>
    <p:extLst>
      <p:ext uri="{BB962C8B-B14F-4D97-AF65-F5344CB8AC3E}">
        <p14:creationId xmlns:p14="http://schemas.microsoft.com/office/powerpoint/2010/main" val="41417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Jem:</a:t>
            </a:r>
          </a:p>
          <a:p>
            <a:r>
              <a:rPr lang="en-US" dirty="0">
                <a:cs typeface="Calibri"/>
              </a:rPr>
              <a:t>As another kind of SDN, we can allow </a:t>
            </a:r>
            <a:r>
              <a:rPr lang="en-US">
                <a:cs typeface="Calibri"/>
              </a:rPr>
              <a:t>Infrastructure</a:t>
            </a:r>
            <a:r>
              <a:rPr lang="en-US" dirty="0">
                <a:cs typeface="Calibri"/>
              </a:rPr>
              <a:t> as Code, which is using programming languages such as Terraform and </a:t>
            </a:r>
            <a:r>
              <a:rPr lang="en-US" dirty="0" err="1">
                <a:cs typeface="Calibri"/>
              </a:rPr>
              <a:t>OpenTofu</a:t>
            </a:r>
            <a:r>
              <a:rPr lang="en-US" dirty="0">
                <a:cs typeface="Calibri"/>
              </a:rPr>
              <a:t>, be a part of the VPC set up.</a:t>
            </a:r>
          </a:p>
          <a:p>
            <a:endParaRPr lang="en-US">
              <a:cs typeface="Calibri"/>
            </a:endParaRPr>
          </a:p>
          <a:p>
            <a:r>
              <a:rPr lang="en-US">
                <a:cs typeface="Calibri"/>
              </a:rPr>
              <a:t>We have seen this in action by our professor using Terraform in AWS. Another programming language is </a:t>
            </a:r>
            <a:r>
              <a:rPr lang="en-US" err="1">
                <a:cs typeface="Calibri"/>
              </a:rPr>
              <a:t>OpenTofu</a:t>
            </a:r>
            <a:r>
              <a:rPr lang="en-US">
                <a:cs typeface="Calibri"/>
              </a:rPr>
              <a:t> which is an open source version of Terraform and relatively new.</a:t>
            </a:r>
          </a:p>
        </p:txBody>
      </p:sp>
      <p:sp>
        <p:nvSpPr>
          <p:cNvPr id="4" name="Slide Number Placeholder 3"/>
          <p:cNvSpPr>
            <a:spLocks noGrp="1"/>
          </p:cNvSpPr>
          <p:nvPr>
            <p:ph type="sldNum" sz="quarter" idx="5"/>
          </p:nvPr>
        </p:nvSpPr>
        <p:spPr/>
        <p:txBody>
          <a:bodyPr/>
          <a:lstStyle/>
          <a:p>
            <a:fld id="{EE000EEB-8338-48D7-8EE8-EE0082EF7602}" type="slidenum">
              <a:rPr lang="en-US" smtClean="0"/>
              <a:t>14</a:t>
            </a:fld>
            <a:endParaRPr lang="en-US"/>
          </a:p>
        </p:txBody>
      </p:sp>
    </p:spTree>
    <p:extLst>
      <p:ext uri="{BB962C8B-B14F-4D97-AF65-F5344CB8AC3E}">
        <p14:creationId xmlns:p14="http://schemas.microsoft.com/office/powerpoint/2010/main" val="821551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OUT</a:t>
            </a:r>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15</a:t>
            </a:fld>
            <a:endParaRPr lang="en-US"/>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DARREN:</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000EEB-8338-48D7-8EE8-EE0082EF76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63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Jem: When creating a VPC, you need to chose a </a:t>
            </a:r>
            <a:r>
              <a:rPr lang="en-US" err="1">
                <a:cs typeface="Calibri"/>
              </a:rPr>
              <a:t>riegon</a:t>
            </a:r>
            <a:r>
              <a:rPr lang="en-US">
                <a:cs typeface="Calibri"/>
              </a:rPr>
              <a:t> you want to use. AWS actually provides many available Local Zones especially inside US. But in this example, Alex chose to use Canada. After this step, you are ready to create your own VCP!</a:t>
            </a:r>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a:p>
        </p:txBody>
      </p:sp>
    </p:spTree>
    <p:extLst>
      <p:ext uri="{BB962C8B-B14F-4D97-AF65-F5344CB8AC3E}">
        <p14:creationId xmlns:p14="http://schemas.microsoft.com/office/powerpoint/2010/main" val="185016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a:p>
        </p:txBody>
      </p:sp>
    </p:spTree>
    <p:extLst>
      <p:ext uri="{BB962C8B-B14F-4D97-AF65-F5344CB8AC3E}">
        <p14:creationId xmlns:p14="http://schemas.microsoft.com/office/powerpoint/2010/main" val="292985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Routing help navigate network traffic.</a:t>
            </a:r>
            <a:br>
              <a:rPr lang="en-US">
                <a:cs typeface="+mn-lt"/>
              </a:rPr>
            </a:br>
            <a:r>
              <a:rPr lang="en-US">
                <a:cs typeface="Calibri"/>
              </a:rPr>
              <a:t>0.0.0.0/0 is the internet</a:t>
            </a:r>
          </a:p>
          <a:p>
            <a:r>
              <a:rPr lang="en-US">
                <a:cs typeface="Calibri"/>
              </a:rPr>
              <a:t>11.0.0.0/16 is the local </a:t>
            </a:r>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a:p>
        </p:txBody>
      </p:sp>
    </p:spTree>
    <p:extLst>
      <p:ext uri="{BB962C8B-B14F-4D97-AF65-F5344CB8AC3E}">
        <p14:creationId xmlns:p14="http://schemas.microsoft.com/office/powerpoint/2010/main" val="101503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a:p>
        </p:txBody>
      </p:sp>
    </p:spTree>
    <p:extLst>
      <p:ext uri="{BB962C8B-B14F-4D97-AF65-F5344CB8AC3E}">
        <p14:creationId xmlns:p14="http://schemas.microsoft.com/office/powerpoint/2010/main" val="3744084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Jem: </a:t>
            </a:r>
          </a:p>
          <a:p>
            <a:r>
              <a:rPr lang="en-US">
                <a:cs typeface="Calibri"/>
              </a:rPr>
              <a:t>Traffic is partially controlled through security groups, and these groups have sets of rules for inbound and outbound traffic.</a:t>
            </a:r>
          </a:p>
          <a:p>
            <a:r>
              <a:rPr lang="en-US">
                <a:cs typeface="Calibri"/>
              </a:rPr>
              <a:t>In this example, there are different types of traffics that are using TCP protocol such as RDP, HTTPS, and SSH. </a:t>
            </a:r>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a:p>
        </p:txBody>
      </p:sp>
    </p:spTree>
    <p:extLst>
      <p:ext uri="{BB962C8B-B14F-4D97-AF65-F5344CB8AC3E}">
        <p14:creationId xmlns:p14="http://schemas.microsoft.com/office/powerpoint/2010/main" val="367775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a:p>
        </p:txBody>
      </p:sp>
    </p:spTree>
    <p:extLst>
      <p:ext uri="{BB962C8B-B14F-4D97-AF65-F5344CB8AC3E}">
        <p14:creationId xmlns:p14="http://schemas.microsoft.com/office/powerpoint/2010/main" val="2834788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dirty="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338067" y="4825568"/>
            <a:ext cx="10785545" cy="1143000"/>
          </a:xfrm>
        </p:spPr>
        <p:txBody>
          <a:bodyPr>
            <a:normAutofit fontScale="90000"/>
          </a:bodyPr>
          <a:lstStyle/>
          <a:p>
            <a:r>
              <a:rPr lang="en-US"/>
              <a:t>AWS Cloud Networking</a:t>
            </a:r>
            <a:endParaRPr lang="ru-RU"/>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338067" y="5982574"/>
            <a:ext cx="8825658" cy="861420"/>
          </a:xfrm>
        </p:spPr>
        <p:txBody>
          <a:bodyPr>
            <a:normAutofit/>
          </a:bodyPr>
          <a:lstStyle/>
          <a:p>
            <a:r>
              <a:rPr lang="en-US" b="1"/>
              <a:t>ICS 460-02</a:t>
            </a:r>
            <a:r>
              <a:rPr lang="en-US"/>
              <a:t> Darren Isaacson, Jemina Maasin, Alex Jones</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CA053054-8B3E-B98F-19EF-13CC32166D3D}"/>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J</a:t>
            </a:r>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fontScale="92500" lnSpcReduction="10000"/>
          </a:bodyPr>
          <a:lstStyle/>
          <a:p>
            <a:pPr marL="0" indent="0">
              <a:buNone/>
            </a:pPr>
            <a:r>
              <a:rPr lang="en-US"/>
              <a:t>Logically, every VPC is isolated from other VPC which means working between VPCs requires passing data over the internet. AWS removes this step by allowing </a:t>
            </a:r>
            <a:r>
              <a:rPr lang="en-US" b="1"/>
              <a:t>peering</a:t>
            </a:r>
            <a:r>
              <a:rPr lang="en-US"/>
              <a:t>. </a:t>
            </a:r>
          </a:p>
          <a:p>
            <a:pPr marL="0" indent="0">
              <a:buNone/>
            </a:pPr>
            <a:endParaRPr lang="en-US"/>
          </a:p>
        </p:txBody>
      </p:sp>
      <p:pic>
        <p:nvPicPr>
          <p:cNvPr id="5" name="Picture 4" descr="A screenshot of a computer&#10;&#10;Description automatically generated">
            <a:extLst>
              <a:ext uri="{FF2B5EF4-FFF2-40B4-BE49-F238E27FC236}">
                <a16:creationId xmlns:a16="http://schemas.microsoft.com/office/drawing/2014/main" id="{A3FE642B-FCAC-0FE1-41E2-15DD61676322}"/>
              </a:ext>
            </a:extLst>
          </p:cNvPr>
          <p:cNvPicPr>
            <a:picLocks noChangeAspect="1"/>
          </p:cNvPicPr>
          <p:nvPr/>
        </p:nvPicPr>
        <p:blipFill>
          <a:blip r:embed="rId3"/>
          <a:stretch>
            <a:fillRect/>
          </a:stretch>
        </p:blipFill>
        <p:spPr>
          <a:xfrm>
            <a:off x="5707889" y="2192116"/>
            <a:ext cx="3185983" cy="4459399"/>
          </a:xfrm>
          <a:prstGeom prst="rect">
            <a:avLst/>
          </a:prstGeom>
        </p:spPr>
      </p:pic>
      <p:sp>
        <p:nvSpPr>
          <p:cNvPr id="6" name="Arrow: Right 5">
            <a:extLst>
              <a:ext uri="{FF2B5EF4-FFF2-40B4-BE49-F238E27FC236}">
                <a16:creationId xmlns:a16="http://schemas.microsoft.com/office/drawing/2014/main" id="{FB424320-621F-63CA-436C-7ADB71959E9F}"/>
              </a:ext>
            </a:extLst>
          </p:cNvPr>
          <p:cNvSpPr/>
          <p:nvPr/>
        </p:nvSpPr>
        <p:spPr>
          <a:xfrm>
            <a:off x="4327535" y="3368916"/>
            <a:ext cx="1297459" cy="329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D31038F-1FA4-CB5C-FD2F-50844147B17B}"/>
              </a:ext>
            </a:extLst>
          </p:cNvPr>
          <p:cNvSpPr/>
          <p:nvPr/>
        </p:nvSpPr>
        <p:spPr>
          <a:xfrm>
            <a:off x="4327535" y="6169781"/>
            <a:ext cx="1297459" cy="329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E04570-12E0-BF73-5174-A463CF3645F2}"/>
              </a:ext>
            </a:extLst>
          </p:cNvPr>
          <p:cNvSpPr txBox="1"/>
          <p:nvPr/>
        </p:nvSpPr>
        <p:spPr>
          <a:xfrm>
            <a:off x="1099237" y="2741655"/>
            <a:ext cx="21495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need the VPC ID from both VPCs</a:t>
            </a:r>
          </a:p>
        </p:txBody>
      </p:sp>
      <p:sp>
        <p:nvSpPr>
          <p:cNvPr id="9" name="Arrow: Right 8">
            <a:extLst>
              <a:ext uri="{FF2B5EF4-FFF2-40B4-BE49-F238E27FC236}">
                <a16:creationId xmlns:a16="http://schemas.microsoft.com/office/drawing/2014/main" id="{1E674C13-0D28-179B-4EC2-7BE4DAC0EC8C}"/>
              </a:ext>
            </a:extLst>
          </p:cNvPr>
          <p:cNvSpPr/>
          <p:nvPr/>
        </p:nvSpPr>
        <p:spPr>
          <a:xfrm>
            <a:off x="4265751" y="4882618"/>
            <a:ext cx="1297459" cy="329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7D1210-DBAE-1B7E-A630-4F65CE7F7759}"/>
              </a:ext>
            </a:extLst>
          </p:cNvPr>
          <p:cNvSpPr txBox="1"/>
          <p:nvPr/>
        </p:nvSpPr>
        <p:spPr>
          <a:xfrm>
            <a:off x="1104385" y="4013371"/>
            <a:ext cx="20337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need any foreign Account ID involved in the peering connection</a:t>
            </a:r>
          </a:p>
        </p:txBody>
      </p:sp>
      <p:sp>
        <p:nvSpPr>
          <p:cNvPr id="11" name="TextBox 10">
            <a:extLst>
              <a:ext uri="{FF2B5EF4-FFF2-40B4-BE49-F238E27FC236}">
                <a16:creationId xmlns:a16="http://schemas.microsoft.com/office/drawing/2014/main" id="{7D101B35-A144-9873-3AD0-0B22891CFB84}"/>
              </a:ext>
            </a:extLst>
          </p:cNvPr>
          <p:cNvSpPr txBox="1"/>
          <p:nvPr/>
        </p:nvSpPr>
        <p:spPr>
          <a:xfrm>
            <a:off x="1099236" y="5859162"/>
            <a:ext cx="3243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also need the region!</a:t>
            </a:r>
          </a:p>
        </p:txBody>
      </p:sp>
      <p:sp>
        <p:nvSpPr>
          <p:cNvPr id="13" name="TextBox 12">
            <a:extLst>
              <a:ext uri="{FF2B5EF4-FFF2-40B4-BE49-F238E27FC236}">
                <a16:creationId xmlns:a16="http://schemas.microsoft.com/office/drawing/2014/main" id="{F5C9B935-4F86-DBD9-F9C7-DE4D95EC0E8E}"/>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J</a:t>
            </a:r>
          </a:p>
        </p:txBody>
      </p:sp>
    </p:spTree>
    <p:extLst>
      <p:ext uri="{BB962C8B-B14F-4D97-AF65-F5344CB8AC3E}">
        <p14:creationId xmlns:p14="http://schemas.microsoft.com/office/powerpoint/2010/main" val="161030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fontScale="92500" lnSpcReduction="10000"/>
          </a:bodyPr>
          <a:lstStyle/>
          <a:p>
            <a:pPr marL="0" indent="0">
              <a:buNone/>
            </a:pPr>
            <a:r>
              <a:rPr lang="en-US"/>
              <a:t>Since we created our VPC with the intention of peering them together, we used different CIDR blocks for each of our VPC. This ensures peering success.</a:t>
            </a:r>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41BA8013-D167-7A6C-AE7E-42678C686F60}"/>
              </a:ext>
            </a:extLst>
          </p:cNvPr>
          <p:cNvPicPr>
            <a:picLocks noChangeAspect="1"/>
          </p:cNvPicPr>
          <p:nvPr/>
        </p:nvPicPr>
        <p:blipFill>
          <a:blip r:embed="rId3"/>
          <a:stretch>
            <a:fillRect/>
          </a:stretch>
        </p:blipFill>
        <p:spPr>
          <a:xfrm>
            <a:off x="3344564" y="2341614"/>
            <a:ext cx="8427306" cy="4038582"/>
          </a:xfrm>
          <a:prstGeom prst="rect">
            <a:avLst/>
          </a:prstGeom>
        </p:spPr>
      </p:pic>
      <p:sp>
        <p:nvSpPr>
          <p:cNvPr id="13" name="Circle: Hollow 12">
            <a:extLst>
              <a:ext uri="{FF2B5EF4-FFF2-40B4-BE49-F238E27FC236}">
                <a16:creationId xmlns:a16="http://schemas.microsoft.com/office/drawing/2014/main" id="{800B7226-7960-9B3A-F1E1-D001C2EC5615}"/>
              </a:ext>
            </a:extLst>
          </p:cNvPr>
          <p:cNvSpPr/>
          <p:nvPr/>
        </p:nvSpPr>
        <p:spPr>
          <a:xfrm>
            <a:off x="5985986" y="5121068"/>
            <a:ext cx="1511409" cy="1010652"/>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0A03134F-D2D7-3644-1018-B6D704697C13}"/>
              </a:ext>
            </a:extLst>
          </p:cNvPr>
          <p:cNvSpPr/>
          <p:nvPr/>
        </p:nvSpPr>
        <p:spPr>
          <a:xfrm>
            <a:off x="8725067" y="5285825"/>
            <a:ext cx="1511409" cy="1010652"/>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B48A9125-B4D0-D1AE-5A3A-60B1A116E2C1}"/>
              </a:ext>
            </a:extLst>
          </p:cNvPr>
          <p:cNvSpPr txBox="1"/>
          <p:nvPr/>
        </p:nvSpPr>
        <p:spPr>
          <a:xfrm>
            <a:off x="798040" y="2703040"/>
            <a:ext cx="23168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Now our clouds are connected! They will communicate much like their own network, without requiring internet.</a:t>
            </a:r>
          </a:p>
        </p:txBody>
      </p:sp>
      <p:sp>
        <p:nvSpPr>
          <p:cNvPr id="8" name="TextBox 7">
            <a:extLst>
              <a:ext uri="{FF2B5EF4-FFF2-40B4-BE49-F238E27FC236}">
                <a16:creationId xmlns:a16="http://schemas.microsoft.com/office/drawing/2014/main" id="{168EB624-3DB1-4F69-0176-BD4D33BC7E10}"/>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a:t>
            </a:r>
          </a:p>
        </p:txBody>
      </p:sp>
    </p:spTree>
    <p:extLst>
      <p:ext uri="{BB962C8B-B14F-4D97-AF65-F5344CB8AC3E}">
        <p14:creationId xmlns:p14="http://schemas.microsoft.com/office/powerpoint/2010/main" val="352260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1442153"/>
          </a:xfrm>
        </p:spPr>
        <p:txBody>
          <a:bodyPr vert="horz" lIns="91440" tIns="45720" rIns="91440" bIns="45720" rtlCol="0" anchor="t">
            <a:normAutofit/>
          </a:bodyPr>
          <a:lstStyle/>
          <a:p>
            <a:r>
              <a:rPr lang="en-US" sz="3300"/>
              <a:t>SDN and AWS</a:t>
            </a:r>
            <a:endParaRPr lang="en-US"/>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17" name="TextBox 16">
            <a:extLst>
              <a:ext uri="{FF2B5EF4-FFF2-40B4-BE49-F238E27FC236}">
                <a16:creationId xmlns:a16="http://schemas.microsoft.com/office/drawing/2014/main" id="{A4DE2BD1-63C5-B3DF-A33A-0D055E640998}"/>
              </a:ext>
            </a:extLst>
          </p:cNvPr>
          <p:cNvSpPr txBox="1"/>
          <p:nvPr/>
        </p:nvSpPr>
        <p:spPr>
          <a:xfrm>
            <a:off x="279721" y="385822"/>
            <a:ext cx="6582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8" name="TextBox 17">
            <a:extLst>
              <a:ext uri="{FF2B5EF4-FFF2-40B4-BE49-F238E27FC236}">
                <a16:creationId xmlns:a16="http://schemas.microsoft.com/office/drawing/2014/main" id="{DBD681EF-73B7-0B3D-851D-76FF683D4D6D}"/>
              </a:ext>
            </a:extLst>
          </p:cNvPr>
          <p:cNvSpPr txBox="1"/>
          <p:nvPr/>
        </p:nvSpPr>
        <p:spPr>
          <a:xfrm>
            <a:off x="7837714" y="2884714"/>
            <a:ext cx="34834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AWS provides native SDN in the setup process of the VPC.</a:t>
            </a:r>
          </a:p>
        </p:txBody>
      </p:sp>
      <p:sp>
        <p:nvSpPr>
          <p:cNvPr id="2" name="TextBox 1">
            <a:extLst>
              <a:ext uri="{FF2B5EF4-FFF2-40B4-BE49-F238E27FC236}">
                <a16:creationId xmlns:a16="http://schemas.microsoft.com/office/drawing/2014/main" id="{A446CBA0-F1AC-4954-9890-4239F825B1DB}"/>
              </a:ext>
            </a:extLst>
          </p:cNvPr>
          <p:cNvSpPr txBox="1"/>
          <p:nvPr/>
        </p:nvSpPr>
        <p:spPr>
          <a:xfrm>
            <a:off x="2425014" y="1755689"/>
            <a:ext cx="44407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Network Access Control Lists</a:t>
            </a:r>
          </a:p>
        </p:txBody>
      </p:sp>
      <p:sp>
        <p:nvSpPr>
          <p:cNvPr id="3" name="TextBox 2">
            <a:extLst>
              <a:ext uri="{FF2B5EF4-FFF2-40B4-BE49-F238E27FC236}">
                <a16:creationId xmlns:a16="http://schemas.microsoft.com/office/drawing/2014/main" id="{747C2501-3F20-6BC6-2D47-0D45B3107271}"/>
              </a:ext>
            </a:extLst>
          </p:cNvPr>
          <p:cNvSpPr txBox="1"/>
          <p:nvPr/>
        </p:nvSpPr>
        <p:spPr>
          <a:xfrm>
            <a:off x="1143000" y="388721"/>
            <a:ext cx="41060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Route Tables</a:t>
            </a:r>
          </a:p>
        </p:txBody>
      </p:sp>
      <p:sp>
        <p:nvSpPr>
          <p:cNvPr id="4" name="TextBox 3">
            <a:extLst>
              <a:ext uri="{FF2B5EF4-FFF2-40B4-BE49-F238E27FC236}">
                <a16:creationId xmlns:a16="http://schemas.microsoft.com/office/drawing/2014/main" id="{7B7B24E3-3AF7-1A6E-D273-94CA18A4FD9D}"/>
              </a:ext>
            </a:extLst>
          </p:cNvPr>
          <p:cNvSpPr txBox="1"/>
          <p:nvPr/>
        </p:nvSpPr>
        <p:spPr>
          <a:xfrm>
            <a:off x="1904999" y="1070919"/>
            <a:ext cx="4775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Security Groups</a:t>
            </a:r>
          </a:p>
        </p:txBody>
      </p:sp>
      <p:sp>
        <p:nvSpPr>
          <p:cNvPr id="6" name="TextBox 5">
            <a:extLst>
              <a:ext uri="{FF2B5EF4-FFF2-40B4-BE49-F238E27FC236}">
                <a16:creationId xmlns:a16="http://schemas.microsoft.com/office/drawing/2014/main" id="{B80ED1C1-C336-F9C9-BE87-D3BF95F5EFB0}"/>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a:t>
            </a:r>
          </a:p>
        </p:txBody>
      </p:sp>
    </p:spTree>
    <p:extLst>
      <p:ext uri="{BB962C8B-B14F-4D97-AF65-F5344CB8AC3E}">
        <p14:creationId xmlns:p14="http://schemas.microsoft.com/office/powerpoint/2010/main" val="55508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4000" b="1"/>
              <a:t>More about SDN</a:t>
            </a:r>
            <a:r>
              <a:rPr lang="en-US" sz="4000"/>
              <a:t>:</a:t>
            </a:r>
            <a:br>
              <a:rPr lang="en-US" sz="4000"/>
            </a:br>
            <a:r>
              <a:rPr lang="en-US" sz="4000"/>
              <a:t>Firewalls with AWS</a:t>
            </a:r>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endParaRPr lang="en-US"/>
          </a:p>
          <a:p>
            <a:pPr marL="0" indent="0">
              <a:buNone/>
            </a:pPr>
            <a:endParaRPr lang="en-US"/>
          </a:p>
        </p:txBody>
      </p:sp>
      <p:pic>
        <p:nvPicPr>
          <p:cNvPr id="6" name="Picture 5" descr="wiki.ipfire.org -">
            <a:extLst>
              <a:ext uri="{FF2B5EF4-FFF2-40B4-BE49-F238E27FC236}">
                <a16:creationId xmlns:a16="http://schemas.microsoft.com/office/drawing/2014/main" id="{085E4094-2A9C-3A81-5504-2A312AC25E9C}"/>
              </a:ext>
            </a:extLst>
          </p:cNvPr>
          <p:cNvPicPr>
            <a:picLocks noChangeAspect="1"/>
          </p:cNvPicPr>
          <p:nvPr/>
        </p:nvPicPr>
        <p:blipFill>
          <a:blip r:embed="rId3"/>
          <a:stretch>
            <a:fillRect/>
          </a:stretch>
        </p:blipFill>
        <p:spPr>
          <a:xfrm>
            <a:off x="7271031" y="1714180"/>
            <a:ext cx="4407296" cy="4436050"/>
          </a:xfrm>
          <a:prstGeom prst="rect">
            <a:avLst/>
          </a:prstGeom>
        </p:spPr>
      </p:pic>
      <p:sp>
        <p:nvSpPr>
          <p:cNvPr id="3" name="TextBox 2">
            <a:extLst>
              <a:ext uri="{FF2B5EF4-FFF2-40B4-BE49-F238E27FC236}">
                <a16:creationId xmlns:a16="http://schemas.microsoft.com/office/drawing/2014/main" id="{F918D14E-B1DF-A702-1002-8D030DACCA65}"/>
              </a:ext>
            </a:extLst>
          </p:cNvPr>
          <p:cNvSpPr txBox="1"/>
          <p:nvPr/>
        </p:nvSpPr>
        <p:spPr>
          <a:xfrm>
            <a:off x="1300033" y="2600067"/>
            <a:ext cx="659891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While most of the SDN tools used by AWS thus far deal with inter-VPC operations, firewalls control traffic from external sources to the network. AWS Network Firewall is a native option for this, but others exist such as </a:t>
            </a:r>
            <a:r>
              <a:rPr lang="en-US" sz="2000" err="1"/>
              <a:t>IPFire</a:t>
            </a:r>
            <a:r>
              <a:rPr lang="en-US" sz="2000"/>
              <a:t>.</a:t>
            </a:r>
          </a:p>
          <a:p>
            <a:endParaRPr lang="en-US" sz="2000"/>
          </a:p>
        </p:txBody>
      </p:sp>
      <p:sp>
        <p:nvSpPr>
          <p:cNvPr id="7" name="TextBox 6">
            <a:extLst>
              <a:ext uri="{FF2B5EF4-FFF2-40B4-BE49-F238E27FC236}">
                <a16:creationId xmlns:a16="http://schemas.microsoft.com/office/drawing/2014/main" id="{95E609FF-14DD-0059-7E8C-7EA7552E0DFB}"/>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D</a:t>
            </a:r>
          </a:p>
        </p:txBody>
      </p:sp>
    </p:spTree>
    <p:extLst>
      <p:ext uri="{BB962C8B-B14F-4D97-AF65-F5344CB8AC3E}">
        <p14:creationId xmlns:p14="http://schemas.microsoft.com/office/powerpoint/2010/main" val="120198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4000" b="1"/>
              <a:t>Alternate kinds of SDN </a:t>
            </a:r>
            <a:br>
              <a:rPr lang="en-US" sz="4000" b="1"/>
            </a:br>
            <a:r>
              <a:rPr lang="en-US" sz="4000"/>
              <a:t>(IAC: Infrastructure as Code)</a:t>
            </a:r>
            <a:br>
              <a:rPr lang="en-US" sz="4000" b="1"/>
            </a:br>
            <a:r>
              <a:rPr lang="en-US" sz="4000" b="1"/>
              <a:t> </a:t>
            </a:r>
          </a:p>
        </p:txBody>
      </p:sp>
      <p:sp>
        <p:nvSpPr>
          <p:cNvPr id="3" name="TextBox 2">
            <a:extLst>
              <a:ext uri="{FF2B5EF4-FFF2-40B4-BE49-F238E27FC236}">
                <a16:creationId xmlns:a16="http://schemas.microsoft.com/office/drawing/2014/main" id="{F918D14E-B1DF-A702-1002-8D030DACCA65}"/>
              </a:ext>
            </a:extLst>
          </p:cNvPr>
          <p:cNvSpPr txBox="1"/>
          <p:nvPr/>
        </p:nvSpPr>
        <p:spPr>
          <a:xfrm>
            <a:off x="710561" y="2456293"/>
            <a:ext cx="626823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t>IaC</a:t>
            </a:r>
            <a:r>
              <a:rPr lang="en-US" sz="2000" dirty="0"/>
              <a:t> allow programming to enter the space of VPC setup. </a:t>
            </a:r>
            <a:endParaRPr lang="en-US" dirty="0"/>
          </a:p>
          <a:p>
            <a:endParaRPr lang="en-US" sz="2000"/>
          </a:p>
          <a:p>
            <a:r>
              <a:rPr lang="en-US" sz="2000" dirty="0"/>
              <a:t>While AWS site is more user-friendly, Terraform can run a single script and accomplish all of the steps we took in setting up our MCN. </a:t>
            </a:r>
          </a:p>
          <a:p>
            <a:endParaRPr lang="en-US" sz="2000"/>
          </a:p>
          <a:p>
            <a:r>
              <a:rPr lang="en-US" sz="2000" dirty="0" err="1"/>
              <a:t>OpenTofu</a:t>
            </a:r>
            <a:r>
              <a:rPr lang="en-US" sz="2000" dirty="0"/>
              <a:t> is an open source version of Terraform.</a:t>
            </a:r>
          </a:p>
        </p:txBody>
      </p:sp>
      <p:pic>
        <p:nvPicPr>
          <p:cNvPr id="5" name="Picture 4" descr="Writing A Custom Terraform Provider | BoxBoat">
            <a:extLst>
              <a:ext uri="{FF2B5EF4-FFF2-40B4-BE49-F238E27FC236}">
                <a16:creationId xmlns:a16="http://schemas.microsoft.com/office/drawing/2014/main" id="{7720E1D8-0550-47EE-6AF5-6F944FC3BADE}"/>
              </a:ext>
            </a:extLst>
          </p:cNvPr>
          <p:cNvPicPr>
            <a:picLocks noChangeAspect="1"/>
          </p:cNvPicPr>
          <p:nvPr/>
        </p:nvPicPr>
        <p:blipFill>
          <a:blip r:embed="rId3"/>
          <a:stretch>
            <a:fillRect/>
          </a:stretch>
        </p:blipFill>
        <p:spPr>
          <a:xfrm>
            <a:off x="7125391" y="2149100"/>
            <a:ext cx="4439728" cy="2205486"/>
          </a:xfrm>
          <a:prstGeom prst="rect">
            <a:avLst/>
          </a:prstGeom>
        </p:spPr>
      </p:pic>
      <p:pic>
        <p:nvPicPr>
          <p:cNvPr id="7" name="Picture 6" descr="OpenTofu: Serving Up Infrastructure as Code the Open-Source Way | by  Shrihari Haridas | Oct, 2023 | Medium">
            <a:extLst>
              <a:ext uri="{FF2B5EF4-FFF2-40B4-BE49-F238E27FC236}">
                <a16:creationId xmlns:a16="http://schemas.microsoft.com/office/drawing/2014/main" id="{B90E5F07-273A-8BFA-5634-C7B6AAC8FB69}"/>
              </a:ext>
            </a:extLst>
          </p:cNvPr>
          <p:cNvPicPr>
            <a:picLocks noChangeAspect="1"/>
          </p:cNvPicPr>
          <p:nvPr/>
        </p:nvPicPr>
        <p:blipFill>
          <a:blip r:embed="rId4"/>
          <a:stretch>
            <a:fillRect/>
          </a:stretch>
        </p:blipFill>
        <p:spPr>
          <a:xfrm>
            <a:off x="7837214" y="4349274"/>
            <a:ext cx="3174520" cy="2373701"/>
          </a:xfrm>
          <a:prstGeom prst="rect">
            <a:avLst/>
          </a:prstGeom>
        </p:spPr>
      </p:pic>
      <p:sp>
        <p:nvSpPr>
          <p:cNvPr id="6" name="TextBox 5">
            <a:extLst>
              <a:ext uri="{FF2B5EF4-FFF2-40B4-BE49-F238E27FC236}">
                <a16:creationId xmlns:a16="http://schemas.microsoft.com/office/drawing/2014/main" id="{2EDE71F9-116C-0F73-22A2-4E970E4C3DC8}"/>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J</a:t>
            </a:r>
          </a:p>
        </p:txBody>
      </p:sp>
    </p:spTree>
    <p:extLst>
      <p:ext uri="{BB962C8B-B14F-4D97-AF65-F5344CB8AC3E}">
        <p14:creationId xmlns:p14="http://schemas.microsoft.com/office/powerpoint/2010/main" val="81748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a:t>Thank You!</a:t>
            </a:r>
            <a:endParaRPr lang="ru-RU"/>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a:t>Any questions?</a:t>
            </a:r>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423B0F08-7027-7075-1792-4117B050E5E7}"/>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t>
            </a:r>
          </a:p>
        </p:txBody>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a:t>Outline</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977528641"/>
              </p:ext>
            </p:extLst>
          </p:nvPr>
        </p:nvGraphicFramePr>
        <p:xfrm>
          <a:off x="650667" y="2438400"/>
          <a:ext cx="5283601" cy="3001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7" name="TextBox 126">
            <a:extLst>
              <a:ext uri="{FF2B5EF4-FFF2-40B4-BE49-F238E27FC236}">
                <a16:creationId xmlns:a16="http://schemas.microsoft.com/office/drawing/2014/main" id="{49C88C84-BC11-5CD0-C991-DBA50260FB43}"/>
              </a:ext>
            </a:extLst>
          </p:cNvPr>
          <p:cNvSpPr txBox="1"/>
          <p:nvPr/>
        </p:nvSpPr>
        <p:spPr>
          <a:xfrm>
            <a:off x="10630524" y="384123"/>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a:t>
            </a:r>
          </a:p>
        </p:txBody>
      </p:sp>
    </p:spTree>
    <p:extLst>
      <p:ext uri="{BB962C8B-B14F-4D97-AF65-F5344CB8AC3E}">
        <p14:creationId xmlns:p14="http://schemas.microsoft.com/office/powerpoint/2010/main" val="23338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r>
              <a:rPr lang="en-US"/>
              <a:t>There are several ways to produce a </a:t>
            </a:r>
            <a:r>
              <a:rPr lang="en-US" b="1"/>
              <a:t>VPC</a:t>
            </a:r>
            <a:r>
              <a:rPr lang="en-US"/>
              <a:t> in various cloud providers. We will use the AWS tools for this project.</a:t>
            </a:r>
          </a:p>
          <a:p>
            <a:pPr marL="0" indent="0">
              <a:buNone/>
            </a:pPr>
            <a:endParaRPr lang="en-US"/>
          </a:p>
        </p:txBody>
      </p:sp>
      <p:pic>
        <p:nvPicPr>
          <p:cNvPr id="5" name="Picture 4">
            <a:extLst>
              <a:ext uri="{FF2B5EF4-FFF2-40B4-BE49-F238E27FC236}">
                <a16:creationId xmlns:a16="http://schemas.microsoft.com/office/drawing/2014/main" id="{537C5F0C-1CB1-899F-D26B-0A9AF17431FD}"/>
              </a:ext>
            </a:extLst>
          </p:cNvPr>
          <p:cNvPicPr>
            <a:picLocks noChangeAspect="1"/>
          </p:cNvPicPr>
          <p:nvPr/>
        </p:nvPicPr>
        <p:blipFill>
          <a:blip r:embed="rId3"/>
          <a:stretch>
            <a:fillRect/>
          </a:stretch>
        </p:blipFill>
        <p:spPr>
          <a:xfrm>
            <a:off x="1103312" y="2725746"/>
            <a:ext cx="8828863" cy="1877077"/>
          </a:xfrm>
          <a:prstGeom prst="rect">
            <a:avLst/>
          </a:prstGeom>
        </p:spPr>
      </p:pic>
      <p:sp>
        <p:nvSpPr>
          <p:cNvPr id="6" name="Arrow: Up 5">
            <a:extLst>
              <a:ext uri="{FF2B5EF4-FFF2-40B4-BE49-F238E27FC236}">
                <a16:creationId xmlns:a16="http://schemas.microsoft.com/office/drawing/2014/main" id="{E7748DF3-C63B-19AB-2CFF-9231B2FAD154}"/>
              </a:ext>
            </a:extLst>
          </p:cNvPr>
          <p:cNvSpPr/>
          <p:nvPr/>
        </p:nvSpPr>
        <p:spPr>
          <a:xfrm rot="19373985">
            <a:off x="9793128" y="3587023"/>
            <a:ext cx="587828" cy="1356392"/>
          </a:xfrm>
          <a:prstGeom prst="upArrow">
            <a:avLst>
              <a:gd name="adj1" fmla="val 2142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64FD9F39-BE0E-0061-1C5F-0DE5CA4C3D04}"/>
              </a:ext>
            </a:extLst>
          </p:cNvPr>
          <p:cNvSpPr/>
          <p:nvPr/>
        </p:nvSpPr>
        <p:spPr>
          <a:xfrm>
            <a:off x="8386926" y="2759691"/>
            <a:ext cx="1662927" cy="904593"/>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789826C-BAC7-BA5D-1E40-C08D20338722}"/>
              </a:ext>
            </a:extLst>
          </p:cNvPr>
          <p:cNvSpPr txBox="1"/>
          <p:nvPr/>
        </p:nvSpPr>
        <p:spPr>
          <a:xfrm>
            <a:off x="1103312" y="4866824"/>
            <a:ext cx="9404723" cy="400110"/>
          </a:xfrm>
          <a:prstGeom prst="rect">
            <a:avLst/>
          </a:prstGeom>
          <a:noFill/>
        </p:spPr>
        <p:txBody>
          <a:bodyPr wrap="square" lIns="91440" tIns="45720" rIns="91440" bIns="45720" rtlCol="0" anchor="t">
            <a:spAutoFit/>
          </a:bodyPr>
          <a:lstStyle/>
          <a:p>
            <a:r>
              <a:rPr lang="en-US" sz="2000"/>
              <a:t>You will need to create an AWS account to access AWS services.</a:t>
            </a:r>
          </a:p>
        </p:txBody>
      </p:sp>
      <p:sp>
        <p:nvSpPr>
          <p:cNvPr id="10" name="TextBox 9">
            <a:extLst>
              <a:ext uri="{FF2B5EF4-FFF2-40B4-BE49-F238E27FC236}">
                <a16:creationId xmlns:a16="http://schemas.microsoft.com/office/drawing/2014/main" id="{30150658-7A24-9BDE-84FD-C1817A07573F}"/>
              </a:ext>
            </a:extLst>
          </p:cNvPr>
          <p:cNvSpPr txBox="1"/>
          <p:nvPr/>
        </p:nvSpPr>
        <p:spPr>
          <a:xfrm>
            <a:off x="10630524" y="384123"/>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D</a:t>
            </a:r>
          </a:p>
        </p:txBody>
      </p:sp>
    </p:spTree>
    <p:extLst>
      <p:ext uri="{BB962C8B-B14F-4D97-AF65-F5344CB8AC3E}">
        <p14:creationId xmlns:p14="http://schemas.microsoft.com/office/powerpoint/2010/main" val="374619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r>
              <a:rPr lang="en-US"/>
              <a:t>When creating a VPC, choose a region. AWS provides many available Local Zones.</a:t>
            </a:r>
          </a:p>
          <a:p>
            <a:pPr marL="0" indent="0">
              <a:buNone/>
            </a:pPr>
            <a:endParaRPr lang="en-US"/>
          </a:p>
        </p:txBody>
      </p:sp>
      <p:pic>
        <p:nvPicPr>
          <p:cNvPr id="8" name="Picture 7">
            <a:extLst>
              <a:ext uri="{FF2B5EF4-FFF2-40B4-BE49-F238E27FC236}">
                <a16:creationId xmlns:a16="http://schemas.microsoft.com/office/drawing/2014/main" id="{D43F4EBD-9752-B959-AFF2-074585FF3F94}"/>
              </a:ext>
            </a:extLst>
          </p:cNvPr>
          <p:cNvPicPr>
            <a:picLocks noChangeAspect="1"/>
          </p:cNvPicPr>
          <p:nvPr/>
        </p:nvPicPr>
        <p:blipFill>
          <a:blip r:embed="rId3"/>
          <a:stretch>
            <a:fillRect/>
          </a:stretch>
        </p:blipFill>
        <p:spPr>
          <a:xfrm>
            <a:off x="1103312" y="2640559"/>
            <a:ext cx="8538085" cy="1540204"/>
          </a:xfrm>
          <a:prstGeom prst="rect">
            <a:avLst/>
          </a:prstGeom>
        </p:spPr>
      </p:pic>
      <p:sp>
        <p:nvSpPr>
          <p:cNvPr id="11" name="Arrow: Up 10">
            <a:extLst>
              <a:ext uri="{FF2B5EF4-FFF2-40B4-BE49-F238E27FC236}">
                <a16:creationId xmlns:a16="http://schemas.microsoft.com/office/drawing/2014/main" id="{2F9D8591-82EE-023A-780A-8E5A9730D80C}"/>
              </a:ext>
            </a:extLst>
          </p:cNvPr>
          <p:cNvSpPr/>
          <p:nvPr/>
        </p:nvSpPr>
        <p:spPr>
          <a:xfrm rot="827132">
            <a:off x="5282668" y="3722913"/>
            <a:ext cx="587828" cy="1950098"/>
          </a:xfrm>
          <a:prstGeom prst="upArrow">
            <a:avLst>
              <a:gd name="adj1" fmla="val 2142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ircle: Hollow 12">
            <a:extLst>
              <a:ext uri="{FF2B5EF4-FFF2-40B4-BE49-F238E27FC236}">
                <a16:creationId xmlns:a16="http://schemas.microsoft.com/office/drawing/2014/main" id="{FB22B8AC-9F7E-304D-5226-B2B6765040CE}"/>
              </a:ext>
            </a:extLst>
          </p:cNvPr>
          <p:cNvSpPr/>
          <p:nvPr/>
        </p:nvSpPr>
        <p:spPr>
          <a:xfrm>
            <a:off x="5372354" y="2391269"/>
            <a:ext cx="2005099" cy="1289694"/>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21C66FE-688A-118B-DD6D-9CF0124B8B5E}"/>
              </a:ext>
            </a:extLst>
          </p:cNvPr>
          <p:cNvSpPr txBox="1"/>
          <p:nvPr/>
        </p:nvSpPr>
        <p:spPr>
          <a:xfrm>
            <a:off x="1103313" y="5803641"/>
            <a:ext cx="9030308" cy="400110"/>
          </a:xfrm>
          <a:prstGeom prst="rect">
            <a:avLst/>
          </a:prstGeom>
          <a:noFill/>
        </p:spPr>
        <p:txBody>
          <a:bodyPr wrap="square" lIns="91440" tIns="45720" rIns="91440" bIns="45720" rtlCol="0" anchor="t">
            <a:spAutoFit/>
          </a:bodyPr>
          <a:lstStyle/>
          <a:p>
            <a:r>
              <a:rPr lang="en-US" sz="2000"/>
              <a:t>Now you are ready to create your VPC!</a:t>
            </a:r>
          </a:p>
        </p:txBody>
      </p:sp>
      <p:sp>
        <p:nvSpPr>
          <p:cNvPr id="6" name="TextBox 5">
            <a:extLst>
              <a:ext uri="{FF2B5EF4-FFF2-40B4-BE49-F238E27FC236}">
                <a16:creationId xmlns:a16="http://schemas.microsoft.com/office/drawing/2014/main" id="{1F81D079-A055-5BB7-06D4-0938D2D70197}"/>
              </a:ext>
            </a:extLst>
          </p:cNvPr>
          <p:cNvSpPr txBox="1"/>
          <p:nvPr/>
        </p:nvSpPr>
        <p:spPr>
          <a:xfrm>
            <a:off x="10630524" y="384123"/>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J</a:t>
            </a:r>
          </a:p>
        </p:txBody>
      </p:sp>
    </p:spTree>
    <p:extLst>
      <p:ext uri="{BB962C8B-B14F-4D97-AF65-F5344CB8AC3E}">
        <p14:creationId xmlns:p14="http://schemas.microsoft.com/office/powerpoint/2010/main" val="702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fontScale="85000" lnSpcReduction="10000"/>
          </a:bodyPr>
          <a:lstStyle/>
          <a:p>
            <a:pPr marL="0" indent="0">
              <a:buNone/>
            </a:pPr>
            <a:r>
              <a:rPr lang="en-US"/>
              <a:t>Our VPC will need a public and private </a:t>
            </a:r>
            <a:r>
              <a:rPr lang="en-US" b="1"/>
              <a:t>subnet</a:t>
            </a:r>
            <a:r>
              <a:rPr lang="en-US"/>
              <a:t>. The public subnet will have internet accessibility, and the private subnet will not. This ensures that the private subnet can access the internet through the public subnet, but not directly. </a:t>
            </a:r>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61594D0D-0869-0084-40F8-36946B34FB33}"/>
              </a:ext>
            </a:extLst>
          </p:cNvPr>
          <p:cNvPicPr>
            <a:picLocks noChangeAspect="1"/>
          </p:cNvPicPr>
          <p:nvPr/>
        </p:nvPicPr>
        <p:blipFill>
          <a:blip r:embed="rId3"/>
          <a:stretch>
            <a:fillRect/>
          </a:stretch>
        </p:blipFill>
        <p:spPr>
          <a:xfrm>
            <a:off x="5196625" y="2446751"/>
            <a:ext cx="5018467" cy="4164638"/>
          </a:xfrm>
          <a:prstGeom prst="rect">
            <a:avLst/>
          </a:prstGeom>
        </p:spPr>
      </p:pic>
      <p:sp>
        <p:nvSpPr>
          <p:cNvPr id="7" name="Frame 6">
            <a:extLst>
              <a:ext uri="{FF2B5EF4-FFF2-40B4-BE49-F238E27FC236}">
                <a16:creationId xmlns:a16="http://schemas.microsoft.com/office/drawing/2014/main" id="{E6C19FAD-86B6-2618-C940-94830D5D6535}"/>
              </a:ext>
            </a:extLst>
          </p:cNvPr>
          <p:cNvSpPr/>
          <p:nvPr/>
        </p:nvSpPr>
        <p:spPr>
          <a:xfrm>
            <a:off x="6098682" y="3265329"/>
            <a:ext cx="815662" cy="364902"/>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F369AB3D-801A-07CA-1EF6-50B3ACF981BD}"/>
              </a:ext>
            </a:extLst>
          </p:cNvPr>
          <p:cNvSpPr/>
          <p:nvPr/>
        </p:nvSpPr>
        <p:spPr>
          <a:xfrm>
            <a:off x="8210282" y="3262647"/>
            <a:ext cx="837126" cy="35416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Down 8">
            <a:extLst>
              <a:ext uri="{FF2B5EF4-FFF2-40B4-BE49-F238E27FC236}">
                <a16:creationId xmlns:a16="http://schemas.microsoft.com/office/drawing/2014/main" id="{2772A52C-28E4-789D-1083-0CA87B513EE4}"/>
              </a:ext>
            </a:extLst>
          </p:cNvPr>
          <p:cNvSpPr/>
          <p:nvPr/>
        </p:nvSpPr>
        <p:spPr>
          <a:xfrm rot="-3600000">
            <a:off x="4783965" y="3954887"/>
            <a:ext cx="579549" cy="24469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4D9B5C0-E2D5-A412-19E1-58862638D889}"/>
              </a:ext>
            </a:extLst>
          </p:cNvPr>
          <p:cNvSpPr/>
          <p:nvPr/>
        </p:nvSpPr>
        <p:spPr>
          <a:xfrm rot="8340000">
            <a:off x="8156838" y="4434218"/>
            <a:ext cx="579549" cy="24469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536EBB-BCEB-0D62-1E3D-947BBA1F5F39}"/>
              </a:ext>
            </a:extLst>
          </p:cNvPr>
          <p:cNvSpPr txBox="1"/>
          <p:nvPr/>
        </p:nvSpPr>
        <p:spPr>
          <a:xfrm>
            <a:off x="772297" y="3390384"/>
            <a:ext cx="35268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traffic control is determined through use of </a:t>
            </a:r>
            <a:r>
              <a:rPr lang="en-US" b="1"/>
              <a:t>Route Tables</a:t>
            </a:r>
            <a:r>
              <a:rPr lang="en-US"/>
              <a:t>.</a:t>
            </a:r>
          </a:p>
        </p:txBody>
      </p:sp>
      <p:sp>
        <p:nvSpPr>
          <p:cNvPr id="12" name="TextBox 11">
            <a:extLst>
              <a:ext uri="{FF2B5EF4-FFF2-40B4-BE49-F238E27FC236}">
                <a16:creationId xmlns:a16="http://schemas.microsoft.com/office/drawing/2014/main" id="{F55C2201-A4FC-E98B-F46B-84CBB9C9EA78}"/>
              </a:ext>
            </a:extLst>
          </p:cNvPr>
          <p:cNvSpPr txBox="1"/>
          <p:nvPr/>
        </p:nvSpPr>
        <p:spPr>
          <a:xfrm>
            <a:off x="10630524" y="384123"/>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a:t>
            </a:r>
          </a:p>
        </p:txBody>
      </p:sp>
    </p:spTree>
    <p:extLst>
      <p:ext uri="{BB962C8B-B14F-4D97-AF65-F5344CB8AC3E}">
        <p14:creationId xmlns:p14="http://schemas.microsoft.com/office/powerpoint/2010/main" val="21900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fontScale="92500" lnSpcReduction="10000"/>
          </a:bodyPr>
          <a:lstStyle/>
          <a:p>
            <a:pPr marL="0" indent="0">
              <a:buNone/>
            </a:pPr>
            <a:r>
              <a:rPr lang="en-US"/>
              <a:t>In a VPC, </a:t>
            </a:r>
            <a:r>
              <a:rPr lang="en-US" b="1"/>
              <a:t>route tables</a:t>
            </a:r>
            <a:r>
              <a:rPr lang="en-US"/>
              <a:t> are used to direct traffic within the VPC itself. Routes will need an internet gateway as a target to access the internet. Each route table is associated with a subnet or edge.</a:t>
            </a:r>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42921539-70BF-9C45-D366-FD4676552EDB}"/>
              </a:ext>
            </a:extLst>
          </p:cNvPr>
          <p:cNvPicPr>
            <a:picLocks noChangeAspect="1"/>
          </p:cNvPicPr>
          <p:nvPr/>
        </p:nvPicPr>
        <p:blipFill>
          <a:blip r:embed="rId3"/>
          <a:stretch>
            <a:fillRect/>
          </a:stretch>
        </p:blipFill>
        <p:spPr>
          <a:xfrm>
            <a:off x="2942824" y="2452315"/>
            <a:ext cx="8109396" cy="3756411"/>
          </a:xfrm>
          <a:prstGeom prst="rect">
            <a:avLst/>
          </a:prstGeom>
        </p:spPr>
      </p:pic>
      <p:sp>
        <p:nvSpPr>
          <p:cNvPr id="6" name="Arrow: Right 5">
            <a:extLst>
              <a:ext uri="{FF2B5EF4-FFF2-40B4-BE49-F238E27FC236}">
                <a16:creationId xmlns:a16="http://schemas.microsoft.com/office/drawing/2014/main" id="{FE798C8E-8FB5-13D2-FC84-523DA215F69A}"/>
              </a:ext>
            </a:extLst>
          </p:cNvPr>
          <p:cNvSpPr/>
          <p:nvPr/>
        </p:nvSpPr>
        <p:spPr>
          <a:xfrm>
            <a:off x="1305182" y="3215330"/>
            <a:ext cx="1637270" cy="4221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E30AF5-8859-6C25-1C65-09983E2EF091}"/>
              </a:ext>
            </a:extLst>
          </p:cNvPr>
          <p:cNvSpPr txBox="1"/>
          <p:nvPr/>
        </p:nvSpPr>
        <p:spPr>
          <a:xfrm>
            <a:off x="437635" y="2893540"/>
            <a:ext cx="21495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Public Route Table</a:t>
            </a:r>
          </a:p>
        </p:txBody>
      </p:sp>
      <p:sp>
        <p:nvSpPr>
          <p:cNvPr id="8" name="Arrow: Right 7">
            <a:extLst>
              <a:ext uri="{FF2B5EF4-FFF2-40B4-BE49-F238E27FC236}">
                <a16:creationId xmlns:a16="http://schemas.microsoft.com/office/drawing/2014/main" id="{F71C9561-F611-5454-B1B2-56707630D968}"/>
              </a:ext>
            </a:extLst>
          </p:cNvPr>
          <p:cNvSpPr/>
          <p:nvPr/>
        </p:nvSpPr>
        <p:spPr>
          <a:xfrm>
            <a:off x="1356668" y="5604303"/>
            <a:ext cx="1637270" cy="4221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C4138D5-3077-8730-B6F2-9425D571B0BB}"/>
              </a:ext>
            </a:extLst>
          </p:cNvPr>
          <p:cNvSpPr/>
          <p:nvPr/>
        </p:nvSpPr>
        <p:spPr>
          <a:xfrm rot="4080000">
            <a:off x="4483654" y="4916899"/>
            <a:ext cx="1318054" cy="319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643684-AB10-1516-4C28-761BAD3AAEFF}"/>
              </a:ext>
            </a:extLst>
          </p:cNvPr>
          <p:cNvSpPr txBox="1"/>
          <p:nvPr/>
        </p:nvSpPr>
        <p:spPr>
          <a:xfrm>
            <a:off x="540608" y="5315979"/>
            <a:ext cx="1621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Internet Route</a:t>
            </a:r>
          </a:p>
        </p:txBody>
      </p:sp>
      <p:sp>
        <p:nvSpPr>
          <p:cNvPr id="11" name="TextBox 10">
            <a:extLst>
              <a:ext uri="{FF2B5EF4-FFF2-40B4-BE49-F238E27FC236}">
                <a16:creationId xmlns:a16="http://schemas.microsoft.com/office/drawing/2014/main" id="{00B03914-ADB4-F8DF-FAB1-3F26791711D9}"/>
              </a:ext>
            </a:extLst>
          </p:cNvPr>
          <p:cNvSpPr txBox="1"/>
          <p:nvPr/>
        </p:nvSpPr>
        <p:spPr>
          <a:xfrm>
            <a:off x="10630524" y="384123"/>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D</a:t>
            </a:r>
          </a:p>
        </p:txBody>
      </p:sp>
    </p:spTree>
    <p:extLst>
      <p:ext uri="{BB962C8B-B14F-4D97-AF65-F5344CB8AC3E}">
        <p14:creationId xmlns:p14="http://schemas.microsoft.com/office/powerpoint/2010/main" val="19313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r>
              <a:rPr lang="en-US"/>
              <a:t>The subnets have their own traffic controller in the </a:t>
            </a:r>
            <a:r>
              <a:rPr lang="en-US" b="1"/>
              <a:t>network ACL</a:t>
            </a:r>
            <a:r>
              <a:rPr lang="en-US"/>
              <a:t>. Similarly to the security groups, they allow traffic based on rules.</a:t>
            </a:r>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63DD338B-87EC-E3C6-20D5-C07FE80D980D}"/>
              </a:ext>
            </a:extLst>
          </p:cNvPr>
          <p:cNvPicPr>
            <a:picLocks noChangeAspect="1"/>
          </p:cNvPicPr>
          <p:nvPr/>
        </p:nvPicPr>
        <p:blipFill>
          <a:blip r:embed="rId3"/>
          <a:stretch>
            <a:fillRect/>
          </a:stretch>
        </p:blipFill>
        <p:spPr>
          <a:xfrm>
            <a:off x="3478427" y="2864329"/>
            <a:ext cx="7974226" cy="2890180"/>
          </a:xfrm>
          <a:prstGeom prst="rect">
            <a:avLst/>
          </a:prstGeom>
        </p:spPr>
      </p:pic>
      <p:sp>
        <p:nvSpPr>
          <p:cNvPr id="6" name="Circle: Hollow 5">
            <a:extLst>
              <a:ext uri="{FF2B5EF4-FFF2-40B4-BE49-F238E27FC236}">
                <a16:creationId xmlns:a16="http://schemas.microsoft.com/office/drawing/2014/main" id="{D7057A1A-F858-2991-77F0-BAB1920FB222}"/>
              </a:ext>
            </a:extLst>
          </p:cNvPr>
          <p:cNvSpPr/>
          <p:nvPr/>
        </p:nvSpPr>
        <p:spPr>
          <a:xfrm>
            <a:off x="3473445" y="2557041"/>
            <a:ext cx="1511409" cy="1010652"/>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4F089D82-22BD-ACD9-5722-C37CBA9BB957}"/>
              </a:ext>
            </a:extLst>
          </p:cNvPr>
          <p:cNvSpPr/>
          <p:nvPr/>
        </p:nvSpPr>
        <p:spPr>
          <a:xfrm>
            <a:off x="3761770" y="3432311"/>
            <a:ext cx="1511409" cy="1010652"/>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FAFB9137-22E3-8EAE-34DA-1F450D63FB48}"/>
              </a:ext>
            </a:extLst>
          </p:cNvPr>
          <p:cNvSpPr/>
          <p:nvPr/>
        </p:nvSpPr>
        <p:spPr>
          <a:xfrm rot="180000">
            <a:off x="2197654" y="5050763"/>
            <a:ext cx="1318054" cy="319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58822B3-E963-3CBD-50A6-EC284CABA531}"/>
              </a:ext>
            </a:extLst>
          </p:cNvPr>
          <p:cNvSpPr/>
          <p:nvPr/>
        </p:nvSpPr>
        <p:spPr>
          <a:xfrm rot="7740000">
            <a:off x="10909167" y="4206385"/>
            <a:ext cx="1318054" cy="319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D31D26-899F-AEE8-D321-40938F885FF5}"/>
              </a:ext>
            </a:extLst>
          </p:cNvPr>
          <p:cNvSpPr txBox="1"/>
          <p:nvPr/>
        </p:nvSpPr>
        <p:spPr>
          <a:xfrm>
            <a:off x="854675" y="4196148"/>
            <a:ext cx="2753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NACL rules look similar to security groups, with some additional details.</a:t>
            </a:r>
          </a:p>
        </p:txBody>
      </p:sp>
      <p:sp>
        <p:nvSpPr>
          <p:cNvPr id="9" name="TextBox 8">
            <a:extLst>
              <a:ext uri="{FF2B5EF4-FFF2-40B4-BE49-F238E27FC236}">
                <a16:creationId xmlns:a16="http://schemas.microsoft.com/office/drawing/2014/main" id="{FD8C8933-2FB5-C9C1-2D11-1C15850966D1}"/>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A</a:t>
            </a:r>
          </a:p>
        </p:txBody>
      </p:sp>
    </p:spTree>
    <p:extLst>
      <p:ext uri="{BB962C8B-B14F-4D97-AF65-F5344CB8AC3E}">
        <p14:creationId xmlns:p14="http://schemas.microsoft.com/office/powerpoint/2010/main" val="36050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r>
              <a:rPr lang="en-US"/>
              <a:t>Traffic is partially controlled through </a:t>
            </a:r>
            <a:r>
              <a:rPr lang="en-US" b="1"/>
              <a:t>security groups</a:t>
            </a:r>
            <a:r>
              <a:rPr lang="en-US"/>
              <a:t>. These groups contain a set of rules for inbound and outbound traffic for an </a:t>
            </a:r>
            <a:r>
              <a:rPr lang="en-US" b="1"/>
              <a:t>instance</a:t>
            </a:r>
            <a:r>
              <a:rPr lang="en-US"/>
              <a:t>.</a:t>
            </a:r>
            <a:endParaRPr lang="en-US" b="1"/>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C4AB8DD8-5F84-CE6A-9AEF-226AD81621F7}"/>
              </a:ext>
            </a:extLst>
          </p:cNvPr>
          <p:cNvPicPr>
            <a:picLocks noChangeAspect="1"/>
          </p:cNvPicPr>
          <p:nvPr/>
        </p:nvPicPr>
        <p:blipFill>
          <a:blip r:embed="rId3"/>
          <a:stretch>
            <a:fillRect/>
          </a:stretch>
        </p:blipFill>
        <p:spPr>
          <a:xfrm>
            <a:off x="3684373" y="2323041"/>
            <a:ext cx="8131109" cy="3732890"/>
          </a:xfrm>
          <a:prstGeom prst="rect">
            <a:avLst/>
          </a:prstGeom>
        </p:spPr>
      </p:pic>
      <p:sp>
        <p:nvSpPr>
          <p:cNvPr id="6" name="Circle: Hollow 5">
            <a:extLst>
              <a:ext uri="{FF2B5EF4-FFF2-40B4-BE49-F238E27FC236}">
                <a16:creationId xmlns:a16="http://schemas.microsoft.com/office/drawing/2014/main" id="{D31B6009-E1EC-11E6-654E-2ACFC10CA75E}"/>
              </a:ext>
            </a:extLst>
          </p:cNvPr>
          <p:cNvSpPr/>
          <p:nvPr/>
        </p:nvSpPr>
        <p:spPr>
          <a:xfrm>
            <a:off x="7201067" y="2217230"/>
            <a:ext cx="1511409" cy="1010652"/>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B100FB51-E625-B586-7615-D71C4F27FA02}"/>
              </a:ext>
            </a:extLst>
          </p:cNvPr>
          <p:cNvSpPr/>
          <p:nvPr/>
        </p:nvSpPr>
        <p:spPr>
          <a:xfrm>
            <a:off x="3982218" y="3225350"/>
            <a:ext cx="1490235" cy="826316"/>
          </a:xfrm>
          <a:prstGeom prst="donut">
            <a:avLst>
              <a:gd name="adj" fmla="val 61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Right 9">
            <a:extLst>
              <a:ext uri="{FF2B5EF4-FFF2-40B4-BE49-F238E27FC236}">
                <a16:creationId xmlns:a16="http://schemas.microsoft.com/office/drawing/2014/main" id="{B3756949-7701-08A2-C828-2A7FBC8B124A}"/>
              </a:ext>
            </a:extLst>
          </p:cNvPr>
          <p:cNvSpPr/>
          <p:nvPr/>
        </p:nvSpPr>
        <p:spPr>
          <a:xfrm rot="180000">
            <a:off x="3896708" y="5380277"/>
            <a:ext cx="1318054" cy="319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426C74-F6D6-A6BD-DB3D-6BF36BC8916B}"/>
              </a:ext>
            </a:extLst>
          </p:cNvPr>
          <p:cNvSpPr txBox="1"/>
          <p:nvPr/>
        </p:nvSpPr>
        <p:spPr>
          <a:xfrm>
            <a:off x="1238250" y="5084289"/>
            <a:ext cx="24456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Inbound rules allowing different TCP traffics</a:t>
            </a:r>
          </a:p>
        </p:txBody>
      </p:sp>
      <p:sp>
        <p:nvSpPr>
          <p:cNvPr id="13" name="TextBox 12">
            <a:extLst>
              <a:ext uri="{FF2B5EF4-FFF2-40B4-BE49-F238E27FC236}">
                <a16:creationId xmlns:a16="http://schemas.microsoft.com/office/drawing/2014/main" id="{FD1F8B46-B4BD-1D71-15E4-363BC613E565}"/>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J</a:t>
            </a:r>
          </a:p>
        </p:txBody>
      </p:sp>
    </p:spTree>
    <p:extLst>
      <p:ext uri="{BB962C8B-B14F-4D97-AF65-F5344CB8AC3E}">
        <p14:creationId xmlns:p14="http://schemas.microsoft.com/office/powerpoint/2010/main" val="32929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103312" y="609601"/>
            <a:ext cx="9404723" cy="1400530"/>
          </a:xfrm>
        </p:spPr>
        <p:txBody>
          <a:bodyPr/>
          <a:lstStyle/>
          <a:p>
            <a:r>
              <a:rPr lang="en-US" sz="3200"/>
              <a:t>Building Your Virtual Private Cloud with AWS</a:t>
            </a:r>
            <a:endParaRPr lang="ru-RU" sz="3200"/>
          </a:p>
        </p:txBody>
      </p:sp>
      <p:sp>
        <p:nvSpPr>
          <p:cNvPr id="4" name="Content Placeholder 3">
            <a:extLst>
              <a:ext uri="{FF2B5EF4-FFF2-40B4-BE49-F238E27FC236}">
                <a16:creationId xmlns:a16="http://schemas.microsoft.com/office/drawing/2014/main" id="{4832175B-E3F9-332F-DDE2-D541FCC061C3}"/>
              </a:ext>
            </a:extLst>
          </p:cNvPr>
          <p:cNvSpPr>
            <a:spLocks noGrp="1"/>
          </p:cNvSpPr>
          <p:nvPr>
            <p:ph idx="1"/>
          </p:nvPr>
        </p:nvSpPr>
        <p:spPr>
          <a:xfrm>
            <a:off x="1103312" y="1571684"/>
            <a:ext cx="8946541" cy="876894"/>
          </a:xfrm>
        </p:spPr>
        <p:txBody>
          <a:bodyPr vert="horz" lIns="91440" tIns="45720" rIns="91440" bIns="45720" rtlCol="0" anchor="t">
            <a:normAutofit/>
          </a:bodyPr>
          <a:lstStyle/>
          <a:p>
            <a:pPr marL="0" indent="0">
              <a:buNone/>
            </a:pPr>
            <a:r>
              <a:rPr lang="en-US"/>
              <a:t>Launching a server in the VPC is called an </a:t>
            </a:r>
            <a:r>
              <a:rPr lang="en-US" b="1"/>
              <a:t>instance</a:t>
            </a:r>
            <a:r>
              <a:rPr lang="en-US"/>
              <a:t>. This is where all our hard work comes together, and we can use the VPC!</a:t>
            </a:r>
          </a:p>
          <a:p>
            <a:pPr marL="0" indent="0">
              <a:buNone/>
            </a:pPr>
            <a:endParaRPr lang="en-US"/>
          </a:p>
        </p:txBody>
      </p:sp>
      <p:pic>
        <p:nvPicPr>
          <p:cNvPr id="3" name="Picture 2" descr="A screenshot of a computer&#10;&#10;Description automatically generated">
            <a:extLst>
              <a:ext uri="{FF2B5EF4-FFF2-40B4-BE49-F238E27FC236}">
                <a16:creationId xmlns:a16="http://schemas.microsoft.com/office/drawing/2014/main" id="{74855401-044D-A95B-C3B4-7E5183EAEBDD}"/>
              </a:ext>
            </a:extLst>
          </p:cNvPr>
          <p:cNvPicPr>
            <a:picLocks noChangeAspect="1"/>
          </p:cNvPicPr>
          <p:nvPr/>
        </p:nvPicPr>
        <p:blipFill>
          <a:blip r:embed="rId3"/>
          <a:stretch>
            <a:fillRect/>
          </a:stretch>
        </p:blipFill>
        <p:spPr>
          <a:xfrm>
            <a:off x="3365157" y="2546412"/>
            <a:ext cx="8499388" cy="3628986"/>
          </a:xfrm>
          <a:prstGeom prst="rect">
            <a:avLst/>
          </a:prstGeom>
        </p:spPr>
      </p:pic>
      <p:sp>
        <p:nvSpPr>
          <p:cNvPr id="5" name="TextBox 4">
            <a:extLst>
              <a:ext uri="{FF2B5EF4-FFF2-40B4-BE49-F238E27FC236}">
                <a16:creationId xmlns:a16="http://schemas.microsoft.com/office/drawing/2014/main" id="{EB438C38-2ABA-B42F-D363-3458F84A14E5}"/>
              </a:ext>
            </a:extLst>
          </p:cNvPr>
          <p:cNvSpPr txBox="1"/>
          <p:nvPr/>
        </p:nvSpPr>
        <p:spPr>
          <a:xfrm>
            <a:off x="1145573" y="2612939"/>
            <a:ext cx="19951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see both the private instance and public instance running here. Below are different monitors of the instances.</a:t>
            </a:r>
          </a:p>
        </p:txBody>
      </p:sp>
      <p:sp>
        <p:nvSpPr>
          <p:cNvPr id="8" name="TextBox 7">
            <a:extLst>
              <a:ext uri="{FF2B5EF4-FFF2-40B4-BE49-F238E27FC236}">
                <a16:creationId xmlns:a16="http://schemas.microsoft.com/office/drawing/2014/main" id="{ED8D5A9F-D235-20FD-F6C9-6DFF862A2201}"/>
              </a:ext>
            </a:extLst>
          </p:cNvPr>
          <p:cNvSpPr txBox="1"/>
          <p:nvPr/>
        </p:nvSpPr>
        <p:spPr>
          <a:xfrm>
            <a:off x="10588771" y="363246"/>
            <a:ext cx="487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D</a:t>
            </a:r>
          </a:p>
        </p:txBody>
      </p:sp>
    </p:spTree>
    <p:extLst>
      <p:ext uri="{BB962C8B-B14F-4D97-AF65-F5344CB8AC3E}">
        <p14:creationId xmlns:p14="http://schemas.microsoft.com/office/powerpoint/2010/main" val="396605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C30393A-FEC6-4A44-9E4A-6EA49F1F7DC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048C88F1-1664-415F-AFCE-F6CF45809817}">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Digital design</Template>
  <Application>Microsoft Office PowerPoint</Application>
  <PresentationFormat>Widescreen</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Ion</vt:lpstr>
      <vt:lpstr>AWS Cloud Networking</vt:lpstr>
      <vt:lpstr>Outline</vt:lpstr>
      <vt:lpstr>Building Your Virtual Private Cloud with AWS</vt:lpstr>
      <vt:lpstr>Building Your Virtual Private Cloud with AWS</vt:lpstr>
      <vt:lpstr>Building Your Virtual Private Cloud with AWS</vt:lpstr>
      <vt:lpstr>Building Your Virtual Private Cloud with AWS</vt:lpstr>
      <vt:lpstr>Building Your Virtual Private Cloud with AWS</vt:lpstr>
      <vt:lpstr>Building Your Virtual Private Cloud with AWS</vt:lpstr>
      <vt:lpstr>Building Your Virtual Private Cloud with AWS</vt:lpstr>
      <vt:lpstr>Building Your Virtual Private Cloud with AWS</vt:lpstr>
      <vt:lpstr>Building Your Virtual Private Cloud with AWS</vt:lpstr>
      <vt:lpstr>SDN and AWS</vt:lpstr>
      <vt:lpstr>More about SDN: Firewalls with AWS</vt:lpstr>
      <vt:lpstr>Alternate kinds of SDN  (IAC: Infrastructure as Code)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DESIGN</dc:title>
  <dc:creator>alex jones</dc:creator>
  <cp:revision>232</cp:revision>
  <dcterms:created xsi:type="dcterms:W3CDTF">2023-11-20T19:27:41Z</dcterms:created>
  <dcterms:modified xsi:type="dcterms:W3CDTF">2023-12-06T03:44:22Z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